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77" r:id="rId3"/>
    <p:sldId id="280" r:id="rId4"/>
    <p:sldId id="281" r:id="rId5"/>
    <p:sldId id="282" r:id="rId6"/>
    <p:sldId id="317" r:id="rId7"/>
    <p:sldId id="283" r:id="rId8"/>
    <p:sldId id="285" r:id="rId9"/>
    <p:sldId id="298" r:id="rId10"/>
    <p:sldId id="279" r:id="rId11"/>
    <p:sldId id="302" r:id="rId12"/>
    <p:sldId id="323" r:id="rId13"/>
    <p:sldId id="303" r:id="rId14"/>
    <p:sldId id="288" r:id="rId15"/>
    <p:sldId id="309" r:id="rId16"/>
    <p:sldId id="310" r:id="rId17"/>
    <p:sldId id="320" r:id="rId18"/>
    <p:sldId id="314" r:id="rId19"/>
    <p:sldId id="324" r:id="rId20"/>
    <p:sldId id="307" r:id="rId21"/>
    <p:sldId id="289" r:id="rId22"/>
    <p:sldId id="308" r:id="rId23"/>
    <p:sldId id="293" r:id="rId24"/>
    <p:sldId id="294" r:id="rId25"/>
    <p:sldId id="295" r:id="rId26"/>
    <p:sldId id="319" r:id="rId27"/>
    <p:sldId id="296" r:id="rId28"/>
    <p:sldId id="275" r:id="rId29"/>
    <p:sldId id="315" r:id="rId30"/>
    <p:sldId id="316" r:id="rId31"/>
    <p:sldId id="297" r:id="rId32"/>
    <p:sldId id="299" r:id="rId33"/>
    <p:sldId id="322" r:id="rId34"/>
    <p:sldId id="318" r:id="rId35"/>
    <p:sldId id="321" r:id="rId36"/>
    <p:sldId id="291" r:id="rId37"/>
    <p:sldId id="305" r:id="rId38"/>
    <p:sldId id="306" r:id="rId39"/>
  </p:sldIdLst>
  <p:sldSz cx="10693400" cy="7562850"/>
  <p:notesSz cx="6858000" cy="9144000"/>
  <p:custDataLst>
    <p:tags r:id="rId41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3A6"/>
    <a:srgbClr val="D5E8D4"/>
    <a:srgbClr val="82B366"/>
    <a:srgbClr val="F8CECC"/>
    <a:srgbClr val="B85450"/>
    <a:srgbClr val="E1D5E7"/>
    <a:srgbClr val="B46504"/>
    <a:srgbClr val="FAD7AC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 autoAdjust="0"/>
    <p:restoredTop sz="88844" autoAdjust="0"/>
  </p:normalViewPr>
  <p:slideViewPr>
    <p:cSldViewPr showGuides="1">
      <p:cViewPr varScale="1">
        <p:scale>
          <a:sx n="102" d="100"/>
          <a:sy n="102" d="100"/>
        </p:scale>
        <p:origin x="2152" y="192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FA2C-A023-F265-5E49-1B0FA229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D15E0-4419-03A9-272C-D24AE329A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B87F-B01D-2BE3-5F99-67FA7A0F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63AEB-A214-CB73-4C49-FC41EADF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 &amp; </a:t>
            </a:r>
          </a:p>
          <a:p>
            <a:endParaRPr lang="en-US" dirty="0"/>
          </a:p>
          <a:p>
            <a:r>
              <a:rPr lang="en-US" dirty="0"/>
              <a:t>Nur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unimodalen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-&gt; shared encoder </a:t>
            </a:r>
            <a:r>
              <a:rPr lang="en-US" dirty="0" err="1"/>
              <a:t>deswegen</a:t>
            </a:r>
            <a:r>
              <a:rPr lang="en-US" dirty="0"/>
              <a:t> random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64BDB-B9FC-FA23-83BE-3866485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AC0BF-19BE-21B7-9772-BC757F320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EFE81-CFE2-D1BB-6083-76C3EC2D0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2ABC3-1D83-CDEA-1F19-6CEC44A6E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875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von shared encoder for image-text retrieval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gut das Alignment </a:t>
            </a:r>
            <a:r>
              <a:rPr lang="en-US" dirty="0" err="1"/>
              <a:t>ist</a:t>
            </a:r>
            <a:r>
              <a:rPr lang="en-US" dirty="0"/>
              <a:t>: Image-Text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553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-&gt; Text : </a:t>
            </a:r>
            <a:r>
              <a:rPr lang="en-US" dirty="0" err="1"/>
              <a:t>Prozent</a:t>
            </a:r>
            <a:r>
              <a:rPr lang="en-US" dirty="0"/>
              <a:t> der Bilder,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der </a:t>
            </a:r>
            <a:r>
              <a:rPr lang="en-US" dirty="0" err="1"/>
              <a:t>richtige</a:t>
            </a:r>
            <a:r>
              <a:rPr lang="en-US" dirty="0"/>
              <a:t> Text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Text -&gt; Image: </a:t>
            </a:r>
            <a:r>
              <a:rPr lang="en-US" dirty="0" err="1"/>
              <a:t>Prozent</a:t>
            </a:r>
            <a:r>
              <a:rPr lang="en-US" dirty="0"/>
              <a:t> der Text,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denen</a:t>
            </a:r>
            <a:r>
              <a:rPr lang="en-US" dirty="0"/>
              <a:t> das </a:t>
            </a:r>
            <a:r>
              <a:rPr lang="en-US" dirty="0" err="1"/>
              <a:t>richtige</a:t>
            </a:r>
            <a:r>
              <a:rPr lang="en-US" dirty="0"/>
              <a:t> Bild </a:t>
            </a:r>
            <a:r>
              <a:rPr lang="en-US" dirty="0" err="1"/>
              <a:t>unter</a:t>
            </a:r>
            <a:r>
              <a:rPr lang="en-US" dirty="0"/>
              <a:t> den top1, top5, top10 war.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93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Langer status Quo:</a:t>
            </a:r>
          </a:p>
          <a:p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/</a:t>
            </a:r>
            <a:r>
              <a:rPr lang="en-US" dirty="0" err="1"/>
              <a:t>semnatischen</a:t>
            </a:r>
            <a:r>
              <a:rPr lang="en-US" dirty="0"/>
              <a:t> </a:t>
            </a:r>
            <a:r>
              <a:rPr lang="en-US" dirty="0" err="1"/>
              <a:t>Inhalt</a:t>
            </a:r>
            <a:r>
              <a:rPr lang="en-US" dirty="0"/>
              <a:t> in Form von </a:t>
            </a:r>
            <a:r>
              <a:rPr lang="en-US" dirty="0" err="1"/>
              <a:t>repräsentationen</a:t>
            </a:r>
            <a:r>
              <a:rPr lang="en-US" dirty="0"/>
              <a:t> 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Können</a:t>
            </a:r>
            <a:r>
              <a:rPr lang="en-US" dirty="0"/>
              <a:t> für </a:t>
            </a:r>
            <a:r>
              <a:rPr lang="en-US" dirty="0" err="1"/>
              <a:t>jede</a:t>
            </a:r>
            <a:r>
              <a:rPr lang="en-US" dirty="0"/>
              <a:t> Menge an </a:t>
            </a:r>
            <a:r>
              <a:rPr lang="en-US" dirty="0" err="1"/>
              <a:t>Aufgaben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Ein </a:t>
            </a:r>
            <a:r>
              <a:rPr lang="en-US" dirty="0" err="1"/>
              <a:t>Schaf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Schaf</a:t>
            </a:r>
            <a:r>
              <a:rPr lang="en-US" dirty="0"/>
              <a:t>, egal </a:t>
            </a:r>
            <a:r>
              <a:rPr lang="en-US" dirty="0" err="1"/>
              <a:t>ob</a:t>
            </a:r>
            <a:r>
              <a:rPr lang="en-US" dirty="0"/>
              <a:t> in Text </a:t>
            </a:r>
            <a:r>
              <a:rPr lang="en-US" dirty="0" err="1"/>
              <a:t>oder</a:t>
            </a:r>
            <a:r>
              <a:rPr lang="en-US" dirty="0"/>
              <a:t> Bild =&gt; </a:t>
            </a:r>
            <a:r>
              <a:rPr lang="en-US" dirty="0" err="1"/>
              <a:t>Solle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die </a:t>
            </a:r>
            <a:r>
              <a:rPr lang="en-US" dirty="0" err="1"/>
              <a:t>gleiche</a:t>
            </a:r>
            <a:r>
              <a:rPr lang="en-US" dirty="0"/>
              <a:t> sein?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29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E666-4658-DD1B-2472-924F631B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7F13D-23B7-4E52-1ECB-C90F8C8D2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F74A-187F-F7D1-5B66-31887053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1518-EE41-F3FE-214E-5CCF2E9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9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932A3-520F-F09A-4D1E-982758E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D5609-B256-9A2C-CC2F-5F07CE693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50FC3-4299-31BA-51F6-CC0B676BA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D8B7-4BB9-AC6A-F6C7-8DE54A959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1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71C2-6112-EEDF-A672-6C584A73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2DA95-2778-84A9-E6E6-378AD643E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2F168-963D-D4C6-B4C6-4E70E506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8D83-F1BF-603A-ED15-74F2A1B0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91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8EDD-04DA-D832-CFFB-0838DA60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26BE2-7AB7-24DC-4EC6-9A2B40D4E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6619A-B460-68EE-927D-EB37F5FDD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1)Pro batch,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Menge von </a:t>
            </a:r>
            <a:r>
              <a:rPr lang="en-US" dirty="0" err="1"/>
              <a:t>Bildern</a:t>
            </a:r>
            <a:r>
              <a:rPr lang="en-US" dirty="0"/>
              <a:t> und captions -&gt; </a:t>
            </a:r>
            <a:r>
              <a:rPr lang="en-US" dirty="0" err="1"/>
              <a:t>repräsentiert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normalisierte</a:t>
            </a:r>
            <a:r>
              <a:rPr lang="en-US" dirty="0"/>
              <a:t> </a:t>
            </a:r>
            <a:r>
              <a:rPr lang="en-US" dirty="0" err="1"/>
              <a:t>vektoren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Berechne</a:t>
            </a:r>
            <a:r>
              <a:rPr lang="en-US" dirty="0"/>
              <a:t> dot-product (</a:t>
            </a:r>
            <a:r>
              <a:rPr lang="en-US" dirty="0" err="1"/>
              <a:t>dann</a:t>
            </a:r>
            <a:r>
              <a:rPr lang="en-US" dirty="0"/>
              <a:t> cosine sim)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vektoren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batch</a:t>
            </a:r>
          </a:p>
          <a:p>
            <a:endParaRPr lang="en-US" dirty="0"/>
          </a:p>
          <a:p>
            <a:r>
              <a:rPr lang="en-US" dirty="0"/>
              <a:t>Ziel: </a:t>
            </a:r>
            <a:r>
              <a:rPr lang="en-US" dirty="0" err="1"/>
              <a:t>Maximalisere</a:t>
            </a:r>
            <a:r>
              <a:rPr lang="en-US" dirty="0"/>
              <a:t> cosine sim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 und </a:t>
            </a:r>
            <a:r>
              <a:rPr lang="en-US" dirty="0" err="1"/>
              <a:t>dessen</a:t>
            </a:r>
            <a:r>
              <a:rPr lang="en-US" dirty="0"/>
              <a:t> caption, </a:t>
            </a:r>
            <a:r>
              <a:rPr lang="en-US" dirty="0" err="1"/>
              <a:t>minimalisiere</a:t>
            </a:r>
            <a:r>
              <a:rPr lang="en-US" dirty="0"/>
              <a:t> </a:t>
            </a:r>
            <a:r>
              <a:rPr lang="en-US" dirty="0" err="1"/>
              <a:t>andere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2)Cosine sims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wahrscheinlichkeitsverteilung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The goal is to align the image and text representations so that matched pairs are close together in the representation space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This alignment helps the model understand associations between visual content and corresponding textual descriptions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2D1C-4CE5-F5F4-09AC-4B9B8E234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26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327-93F5-FFFC-ADBB-49C6541F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C408-42BA-92C9-1D70-915FF0474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D9904-990E-D1C6-3938-A849A590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4F6E-E350-877D-867E-0B4CB53B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353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057A-6649-E941-845D-8AB619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7A360-9F23-4D12-110D-53BCF31C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CCC4-90D8-1297-0F73-A2E7705A2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0720-19A7-0E99-F015-0AB7DD782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27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7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6CA3-52BD-4CF2-2B56-58FF2A87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188F4-C25D-09C2-F002-1AB1007F3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71426-8FE1-1C7C-FAA0-16783A56D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3666F-74C6-A40F-9515-33DE30665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8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è"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Mit Bild-Text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Paaren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trainiert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277C-E1C4-F7D2-9758-552EE2B9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36650-E2CD-7C73-B411-B2BAC3B32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3B3-E927-495F-1D01-9D53CBF4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960B-5A40-43E4-5BC3-C09EE62A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02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kern="0" dirty="0"/>
              <a:t>Independent of pretrained multimodal components” -&gt; Generate a new paradigm as if it never existed before!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Ee277P3AY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706.0093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636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4.png"/><Relationship Id="rId9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DB975-BB51-DFE9-FE6E-4AC059C4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506" y="186104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1A38C-6A81-563E-D79D-6F6405CB1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41" y="5150539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3AF-C65B-EB13-ACF6-321C212EE367}"/>
              </a:ext>
            </a:extLst>
          </p:cNvPr>
          <p:cNvSpPr txBox="1"/>
          <p:nvPr/>
        </p:nvSpPr>
        <p:spPr>
          <a:xfrm>
            <a:off x="790835" y="3258205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6E06A-EC7B-BAD3-EB64-3511AAD25527}"/>
              </a:ext>
            </a:extLst>
          </p:cNvPr>
          <p:cNvSpPr txBox="1"/>
          <p:nvPr/>
        </p:nvSpPr>
        <p:spPr>
          <a:xfrm>
            <a:off x="3954186" y="2189863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017A43-81AE-B93C-66E0-88AEDC148C7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423E8E-2B01-875D-D69B-C42316BD2A5C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921D0737-7B6D-B0C9-5531-F1A72865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85" y="4138552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DD370C6-B4D8-D935-F109-CF8BE53CAA05}"/>
              </a:ext>
            </a:extLst>
          </p:cNvPr>
          <p:cNvSpPr txBox="1"/>
          <p:nvPr/>
        </p:nvSpPr>
        <p:spPr>
          <a:xfrm>
            <a:off x="3095816" y="4409024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6376-FCFB-AD36-F4ED-5D149493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CFC5EE-3A09-71BC-9FEC-BDDCAC076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CD6B6CE9-5BDD-BD8E-DE50-7D3A5FE5C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15EE5-086A-6D3D-A579-C0A6E81D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5E86E-FEAD-3681-E8F1-F6C63943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5" y="2250307"/>
            <a:ext cx="694867" cy="694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8231A-25F0-F77B-1880-9921EA56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826" y="3187924"/>
            <a:ext cx="727715" cy="701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67CAA6-E0D9-FCCD-56F1-4BF36A547AA5}"/>
              </a:ext>
            </a:extLst>
          </p:cNvPr>
          <p:cNvSpPr txBox="1"/>
          <p:nvPr/>
        </p:nvSpPr>
        <p:spPr>
          <a:xfrm>
            <a:off x="1459318" y="521436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B6D92-AD8E-61F4-C07C-F79DD554AD93}"/>
              </a:ext>
            </a:extLst>
          </p:cNvPr>
          <p:cNvSpPr txBox="1"/>
          <p:nvPr/>
        </p:nvSpPr>
        <p:spPr>
          <a:xfrm>
            <a:off x="4842630" y="259774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85A560-B77F-4D00-C656-30A7BA0303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8110" y="1837155"/>
            <a:ext cx="0" cy="432060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9CEDC9-E86F-387C-03E2-9061D8A42264}"/>
              </a:ext>
            </a:extLst>
          </p:cNvPr>
          <p:cNvCxnSpPr>
            <a:cxnSpLocks/>
          </p:cNvCxnSpPr>
          <p:nvPr/>
        </p:nvCxnSpPr>
        <p:spPr bwMode="auto">
          <a:xfrm>
            <a:off x="1099019" y="6157755"/>
            <a:ext cx="5183811" cy="0"/>
          </a:xfrm>
          <a:prstGeom prst="straightConnector1">
            <a:avLst/>
          </a:prstGeom>
          <a:ln w="190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32363E4-CB5C-F040-9290-D7AA706E3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907" y="4773079"/>
            <a:ext cx="709546" cy="6948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82195D-1C06-D81E-7D2A-E5D42E1D5A70}"/>
              </a:ext>
            </a:extLst>
          </p:cNvPr>
          <p:cNvSpPr txBox="1"/>
          <p:nvPr/>
        </p:nvSpPr>
        <p:spPr>
          <a:xfrm>
            <a:off x="1026100" y="3015283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1B7A1-42CB-6E51-1834-F40649F5B280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9808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373B4-515A-C088-1FE5-38C187CCB38D}"/>
              </a:ext>
            </a:extLst>
          </p:cNvPr>
          <p:cNvSpPr/>
          <p:nvPr/>
        </p:nvSpPr>
        <p:spPr bwMode="auto">
          <a:xfrm flipH="1">
            <a:off x="5960685" y="11189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50B46-FEB5-D7B9-6F1B-8EE897CF4A11}"/>
              </a:ext>
            </a:extLst>
          </p:cNvPr>
          <p:cNvSpPr/>
          <p:nvPr/>
        </p:nvSpPr>
        <p:spPr bwMode="auto">
          <a:xfrm flipH="1">
            <a:off x="5799070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ADB9-E74B-2DF6-2EA2-37C853159B70}"/>
              </a:ext>
            </a:extLst>
          </p:cNvPr>
          <p:cNvSpPr/>
          <p:nvPr/>
        </p:nvSpPr>
        <p:spPr bwMode="auto">
          <a:xfrm flipH="1">
            <a:off x="5458922" y="1117055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400D7-522E-1182-998D-DA289364DA9A}"/>
              </a:ext>
            </a:extLst>
          </p:cNvPr>
          <p:cNvSpPr txBox="1"/>
          <p:nvPr/>
        </p:nvSpPr>
        <p:spPr>
          <a:xfrm flipH="1">
            <a:off x="5503778" y="121114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</p:cNvCxnSpPr>
          <p:nvPr/>
        </p:nvCxnSpPr>
        <p:spPr bwMode="auto">
          <a:xfrm>
            <a:off x="2766653" y="3130198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3490248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766653" y="2730834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267741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621513" y="2485923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419241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V="1">
            <a:off x="6260444" y="2103211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endCxn id="61" idx="4"/>
          </p:cNvCxnSpPr>
          <p:nvPr/>
        </p:nvCxnSpPr>
        <p:spPr bwMode="auto">
          <a:xfrm flipH="1" flipV="1">
            <a:off x="6618216" y="2103211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E29888-EC5C-ABAC-E01B-C034BC9EE81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3E76FE-3F88-B806-F3BC-4842664AC2D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>
                    <a:alpha val="40000"/>
                  </a:schemeClr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637B7-DFC9-7C6A-D3AC-59DC6B22DDDD}"/>
              </a:ext>
            </a:extLst>
          </p:cNvPr>
          <p:cNvSpPr txBox="1"/>
          <p:nvPr/>
        </p:nvSpPr>
        <p:spPr>
          <a:xfrm>
            <a:off x="4139493" y="1697238"/>
            <a:ext cx="74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78AB3EE-3584-5C10-DBCC-0372CA29DF1A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 bwMode="auto">
          <a:xfrm rot="16200000" flipV="1">
            <a:off x="4510628" y="947396"/>
            <a:ext cx="243" cy="3499391"/>
          </a:xfrm>
          <a:prstGeom prst="curvedConnector3">
            <a:avLst>
              <a:gd name="adj1" fmla="val 41995432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B6CF-2A9D-C88F-C8EA-E4915AAF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634ABF-13F1-FCEE-9865-5323055CB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3CF98FF-61E4-46E9-A33E-844E70C46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145B26-C8EF-B4CF-2B73-80787374E210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>
                    <a:alpha val="40000"/>
                  </a:schemeClr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>
                  <a:alpha val="4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B2F6F8-48BA-EE2F-8511-9A6693C40EB8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D4655-4B14-90F4-38EE-BA18E12F12C6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79652-4BE0-2090-2CB9-4B1537150BC3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27D9F-0CB4-4E84-9D75-853BCC709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66B91-6E56-915E-1731-42A3203FCC95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FFACD-4F92-5E8D-08F9-78FB84EBEF34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AFB7FA-D7A0-CC43-24FC-BC411D73C1E7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B736B-446F-D86D-3E88-9CFC372FADCC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96F6E5-7032-BEF4-FCCA-397BE76EB88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C3405-148B-85A6-39D8-B7EBFDB902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A97F27-9E2A-4407-9694-8F0438BC8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1A9BA6-B52C-A029-9E38-A2D7EAB8011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006AFA-43D4-FB1F-4983-E5AF74AB15A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BB026-D839-A25D-F658-5737EDBE548A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>
              <a:alpha val="40000"/>
            </a:srgbClr>
          </a:solidFill>
          <a:ln w="9525" cap="flat" cmpd="sng" algn="ctr">
            <a:solidFill>
              <a:srgbClr val="82B3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4802AC-63A2-D904-5A9F-859342F68304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C31E4-03BA-2943-8C4D-9CE3A03E465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5DD7A-975E-D3F9-389E-E822E37A70AA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5CEA3-ED15-8EA7-BE0E-57587D1A9B47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79C1E2-B996-1ED0-F518-FEA9FBD2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DDEE34-59A0-E0FB-A1DD-D0B79569B93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D1C6529-4A8B-9F03-0927-73FDECEB1EBC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 bwMode="auto">
          <a:xfrm rot="16200000" flipV="1">
            <a:off x="4868144" y="589879"/>
            <a:ext cx="3032" cy="4217213"/>
          </a:xfrm>
          <a:prstGeom prst="curvedConnector3">
            <a:avLst>
              <a:gd name="adj1" fmla="val 30971471"/>
            </a:avLst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C69B5C-A06E-B915-CE19-4B72C72B9D54}"/>
              </a:ext>
            </a:extLst>
          </p:cNvPr>
          <p:cNvSpPr txBox="1"/>
          <p:nvPr/>
        </p:nvSpPr>
        <p:spPr>
          <a:xfrm>
            <a:off x="4498404" y="1762911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7018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A7111A-FCEE-8A3A-BA1B-834D10699F0E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A4C72-F844-6F52-9B36-99FA351E04C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F3A9-77BD-525D-1A42-C3589FB3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43341AA-144C-9763-B869-519796D02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33B7C2-59AB-E75A-56D3-805C1A2ED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4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C0EB3AE-FDD3-5764-3DF9-3DEA06AC0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0" y="1645539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4F2802-982C-1028-F733-CB934EAEE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21846"/>
              </p:ext>
            </p:extLst>
          </p:nvPr>
        </p:nvGraphicFramePr>
        <p:xfrm>
          <a:off x="1909175" y="4779333"/>
          <a:ext cx="6756304" cy="2112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325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4758979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</a:tblGrid>
              <a:tr h="3090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6026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the top-ranked result,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R@5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top-5 results, or vice versa.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R@10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Percentage of images where the correct text is found within the top-10 results, or vice versa.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5C87-DD9E-F54C-EA92-8CCDC036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30" y="813738"/>
            <a:ext cx="6408940" cy="5935373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2B8943FE-9428-0D4C-2ABC-124157CA9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2669A-93DD-6DC9-9D22-458857BF6B97}"/>
              </a:ext>
            </a:extLst>
          </p:cNvPr>
          <p:cNvSpPr txBox="1"/>
          <p:nvPr/>
        </p:nvSpPr>
        <p:spPr>
          <a:xfrm>
            <a:off x="1037816" y="3133335"/>
            <a:ext cx="912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TODO: POLAR: BASELINE, NO TEACHER, FINETUNE</a:t>
            </a:r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ADFE04D-02B4-2D6B-4830-F884E0D29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2381"/>
            <a:ext cx="777240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r>
              <a:rPr lang="de-DE" sz="2400" b="0" i="1" dirty="0"/>
              <a:t> – NLVR2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A00189-71C5-2541-5613-24AAAC42DA54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3A55-1268-6106-E09B-A8024780E24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F3B-3E18-B72E-49A9-6D3230CAF3B2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A856-86EB-8BA7-9F4B-4F5D8E9F3D7F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DBCE-5F01-4E2D-9C00-02480C71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9FF5D-0FF6-65EA-6F9E-52AA3B8C8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26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D1DB0EE3-693B-A32E-A183-66EB391F1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2A112-203A-4618-B605-0FDC3BE7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82328"/>
              </p:ext>
            </p:extLst>
          </p:nvPr>
        </p:nvGraphicFramePr>
        <p:xfrm>
          <a:off x="2466300" y="2341225"/>
          <a:ext cx="5760800" cy="3136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S-SMKE (ours)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39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42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27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28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308E-87DC-7BBA-2705-98E60A8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0C64F-BB46-4DBF-2C92-53CFF27D4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4889636-14A3-F753-AD23-CEC7ACCD2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B4F3E7-8337-934B-AD11-F699D875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T.-Y. Lin et al., “Microsoft COCO: Common Objects in Context,” in Computer Vision – ECCV 2014, D. Fleet, T. </a:t>
            </a:r>
            <a:r>
              <a:rPr lang="en-US" sz="1200" kern="0" dirty="0" err="1"/>
              <a:t>Pajdla</a:t>
            </a:r>
            <a:r>
              <a:rPr lang="en-US" sz="1200" kern="0" dirty="0"/>
              <a:t>, B. Schiele, and T. </a:t>
            </a:r>
            <a:r>
              <a:rPr lang="en-US" sz="1200" kern="0" dirty="0" err="1"/>
              <a:t>Tuytelaars</a:t>
            </a:r>
            <a:r>
              <a:rPr lang="en-US" sz="1200" kern="0" dirty="0"/>
              <a:t>, Eds., 2014, pp. 740–755.</a:t>
            </a:r>
          </a:p>
          <a:p>
            <a:pPr lvl="1"/>
            <a:r>
              <a:rPr lang="en-US" sz="1200" kern="0" dirty="0"/>
              <a:t>J. Yu, Z. Wang, V. Vasudevan, L. Yeung, M. </a:t>
            </a:r>
            <a:r>
              <a:rPr lang="en-US" sz="1200" kern="0" dirty="0" err="1"/>
              <a:t>Seyedhosseini</a:t>
            </a:r>
            <a:r>
              <a:rPr lang="en-US" sz="1200" kern="0" dirty="0"/>
              <a:t>, and Y. Wu, “</a:t>
            </a:r>
            <a:r>
              <a:rPr lang="en-US" sz="1200" kern="0" dirty="0" err="1"/>
              <a:t>CoCa</a:t>
            </a:r>
            <a:r>
              <a:rPr lang="en-US" sz="1200" kern="0" dirty="0"/>
              <a:t>: Contrastive Captioners are Image-Text Foundation Models,” Transactions on Machine Learning Research, 2022, [Online]. Available: </a:t>
            </a:r>
            <a:r>
              <a:rPr lang="en-US" sz="1200" kern="0" dirty="0">
                <a:hlinkClick r:id="rId3"/>
              </a:rPr>
              <a:t>https://openreview.net/forum?id=Ee277P3AYC</a:t>
            </a:r>
            <a:endParaRPr lang="en-US" sz="1200" kern="0" dirty="0"/>
          </a:p>
          <a:p>
            <a:pPr lvl="1"/>
            <a:r>
              <a:rPr lang="en-US" sz="1200" kern="0" dirty="0"/>
              <a:t>A. Radford et al., “Learning Transferable Visual Models From Natural Language Supervision,” in Proceedings of the 38th International Conference on Machine Learning, M. </a:t>
            </a:r>
            <a:r>
              <a:rPr lang="en-US" sz="1200" kern="0" dirty="0" err="1"/>
              <a:t>Meila</a:t>
            </a:r>
            <a:r>
              <a:rPr lang="en-US" sz="1200" kern="0" dirty="0"/>
              <a:t> and T. Zhang, Eds., 2021, pp. 8748–8763.</a:t>
            </a:r>
          </a:p>
          <a:p>
            <a:pPr lvl="1"/>
            <a:r>
              <a:rPr lang="en-US" sz="1200" kern="0" dirty="0"/>
              <a:t>H. Bao et al., “</a:t>
            </a:r>
            <a:r>
              <a:rPr lang="en-US" sz="1200" kern="0" dirty="0" err="1"/>
              <a:t>VLMo</a:t>
            </a:r>
            <a:r>
              <a:rPr lang="en-US" sz="1200" kern="0" dirty="0"/>
              <a:t>: Uniﬁed Vision-Language Pre-Training with Mixture-of-Modality-Experts,” in Advances in Neural Information Processing Systems, S. </a:t>
            </a:r>
            <a:r>
              <a:rPr lang="en-US" sz="1200" kern="0" dirty="0" err="1"/>
              <a:t>Koyejo</a:t>
            </a:r>
            <a:r>
              <a:rPr lang="en-US" sz="1200" kern="0" dirty="0"/>
              <a:t>, S. Mohamed, A. Agarwal, D. Belgrave, K. Cho, and A. Oh, Eds., Curran Associates, Inc., 2022, pp. 32897–32912.</a:t>
            </a:r>
          </a:p>
          <a:p>
            <a:pPr lvl="1"/>
            <a:r>
              <a:rPr lang="en-US" sz="1200" kern="0" dirty="0"/>
              <a:t>W. Wang et al., “Image as a Foreign Language: BEIT Pretraining for Vision and Vision-Language Tasks,” in IEEE/CVF Conference on Computer Vision and Pattern Recognition, 2023, pp. 19175–19186.</a:t>
            </a:r>
          </a:p>
          <a:p>
            <a:pPr lvl="1"/>
            <a:r>
              <a:rPr lang="en-US" sz="1200" kern="0" dirty="0"/>
              <a:t>A. Singh et al., “FLAVA: A Foundational Language And Vision Alignment Model,” in IEEE/CVF Conference on Computer Vision and Pattern Recognition, 2021, pp. 15617–15629.</a:t>
            </a:r>
          </a:p>
          <a:p>
            <a:pPr lvl="1"/>
            <a:r>
              <a:rPr lang="en-US" sz="1200" kern="0" dirty="0"/>
              <a:t>Y. </a:t>
            </a:r>
            <a:r>
              <a:rPr lang="en-US" sz="1200" kern="0" dirty="0" err="1"/>
              <a:t>Aytar</a:t>
            </a:r>
            <a:r>
              <a:rPr lang="en-US" sz="1200" kern="0" dirty="0"/>
              <a:t>, C. </a:t>
            </a:r>
            <a:r>
              <a:rPr lang="en-US" sz="1200" kern="0" dirty="0" err="1"/>
              <a:t>Vondrick</a:t>
            </a:r>
            <a:r>
              <a:rPr lang="en-US" sz="1200" kern="0" dirty="0"/>
              <a:t>, and A. Torralba, “See, Hear, and Read: Deep Aligned Representations,” </a:t>
            </a:r>
            <a:r>
              <a:rPr lang="en-US" sz="1200" kern="0" dirty="0" err="1"/>
              <a:t>CoRR</a:t>
            </a:r>
            <a:r>
              <a:rPr lang="en-US" sz="1200" kern="0" dirty="0"/>
              <a:t>, 2017, [Online]. Available: </a:t>
            </a:r>
            <a:r>
              <a:rPr lang="en-US" sz="1200" kern="0" dirty="0">
                <a:hlinkClick r:id="rId4"/>
              </a:rPr>
              <a:t>http://arxiv.org/abs/1706.00932</a:t>
            </a:r>
            <a:endParaRPr lang="en-US" sz="1200" kern="0" dirty="0"/>
          </a:p>
          <a:p>
            <a:pPr lvl="1"/>
            <a:r>
              <a:rPr lang="en-US" sz="1200" kern="0" dirty="0"/>
              <a:t>A. Suhr, S. Zhou, A. Zhang, I. Zhang, H. Bai, and Y. Artzi, “A Corpus for Reasoning about Natural Language Grounded in Photographs,” in Proceedings of the 57</a:t>
            </a:r>
            <a:r>
              <a:rPr lang="en-US" sz="1200" kern="0" baseline="30000" dirty="0"/>
              <a:t>th</a:t>
            </a:r>
            <a:r>
              <a:rPr lang="en-US" sz="1200" kern="0" dirty="0"/>
              <a:t> Annual Meeting of the Association for Computational Linguistics, A. Korhonen, D. </a:t>
            </a:r>
            <a:r>
              <a:rPr lang="en-US" sz="1200" kern="0" dirty="0" err="1"/>
              <a:t>Traum</a:t>
            </a:r>
            <a:r>
              <a:rPr lang="en-US" sz="1200" kern="0" dirty="0"/>
              <a:t>, and L. </a:t>
            </a:r>
            <a:r>
              <a:rPr lang="en-US" sz="1200" kern="0" dirty="0" err="1"/>
              <a:t>Màrquez</a:t>
            </a:r>
            <a:r>
              <a:rPr lang="en-US" sz="1200" kern="0" dirty="0"/>
              <a:t>, Eds., Florence, Italy: Association for Computational Linguistics, Jul. 2019, pp. 6418–6428.</a:t>
            </a:r>
          </a:p>
          <a:p>
            <a:pPr lvl="1"/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28831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17C9-F35B-1658-FBE3-3FB9E4E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676DD-FF4C-C9E6-210D-F1154806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467D916-8EC8-B736-EF58-27CEB52FD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Literature</a:t>
            </a:r>
            <a:endParaRPr lang="de-DE" sz="2400" b="0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30C4E6-DA07-1847-5229-9D125CF5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200" kern="0" dirty="0"/>
              <a:t>Z. Peng, L. Dong, H. Bao, Q. Ye, and F. Wei, “</a:t>
            </a:r>
            <a:r>
              <a:rPr lang="en-US" sz="1200" kern="0" dirty="0" err="1"/>
              <a:t>BEiT</a:t>
            </a:r>
            <a:r>
              <a:rPr lang="en-US" sz="1200" kern="0" dirty="0"/>
              <a:t> v2: Masked Image Modeling with Vector-Quantized Visual Tokenizers,” </a:t>
            </a:r>
            <a:r>
              <a:rPr lang="en-US" sz="1200" kern="0" dirty="0" err="1"/>
              <a:t>CoRR</a:t>
            </a:r>
            <a:r>
              <a:rPr lang="en-US" sz="1200" kern="0" dirty="0"/>
              <a:t>, 2022, [Online]. Available: </a:t>
            </a:r>
            <a:r>
              <a:rPr lang="en-US" sz="1200" kern="0" dirty="0">
                <a:hlinkClick r:id="rId3"/>
              </a:rPr>
              <a:t>https://arxiv.org/abs/2208.06366</a:t>
            </a:r>
            <a:endParaRPr lang="en-US" sz="1200" kern="0" dirty="0"/>
          </a:p>
          <a:p>
            <a:pPr lvl="1"/>
            <a:r>
              <a:rPr lang="en-US" sz="1200" kern="0" dirty="0"/>
              <a:t>J. Devlin, M.-W. Chang, K. Lee, and K. Toutanova, “BERT: Pre-training of Deep Bidirectional Transformers for Language Understanding,” in Proceedings of the 2019 Conference of the North American Chapter of the Association for Computational Linguistics: Human Language Technologies, J. Burstein, C. Doran, and T. Solorio, Eds., Jun. 2019, pp. 4171–4186.</a:t>
            </a:r>
          </a:p>
          <a:p>
            <a:pPr lvl="1"/>
            <a:r>
              <a:rPr lang="en-US" sz="1200" kern="0" dirty="0"/>
              <a:t>J. Gou, B. Yu, S. J. Maybank, and D. Tao, “Knowledge Distillation: A Survey,” International Journal of Computer Vision, vol. 129, no. 6, pp. 1789–1819, Jun. 2021.</a:t>
            </a:r>
          </a:p>
        </p:txBody>
      </p:sp>
    </p:spTree>
    <p:extLst>
      <p:ext uri="{BB962C8B-B14F-4D97-AF65-F5344CB8AC3E}">
        <p14:creationId xmlns:p14="http://schemas.microsoft.com/office/powerpoint/2010/main" val="195793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315F-B788-2A4F-E93C-E9886AFB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32D141-C97E-4B4D-6F69-BE9D955BF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9706C2E-4B84-2008-14C1-599EA0314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B066C-9492-7A81-24FB-602B9469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8B20-F4C8-4903-ECB4-903E88210B9C}"/>
              </a:ext>
            </a:extLst>
          </p:cNvPr>
          <p:cNvSpPr txBox="1"/>
          <p:nvPr/>
        </p:nvSpPr>
        <p:spPr>
          <a:xfrm>
            <a:off x="2622235" y="6426645"/>
            <a:ext cx="544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a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2F0636-BB2E-2852-E823-C26A004BF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080EB-F9D7-581C-7458-67D0E047448E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AE054-9D46-2DC7-771E-29D633722152}"/>
                  </a:ext>
                </a:extLst>
              </p:cNvPr>
              <p:cNvSpPr txBox="1"/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B76BC-484E-D31F-DDED-DF9E4ECC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4" y="4285495"/>
                <a:ext cx="436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15527-AE9A-3A0A-70BD-A60AD78ED879}"/>
                  </a:ext>
                </a:extLst>
              </p:cNvPr>
              <p:cNvSpPr txBox="1"/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44B7B0-A371-209B-1DCC-554EA88F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4934654"/>
                <a:ext cx="4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41DA4-BA12-03E3-69E1-1299483F5F6F}"/>
                  </a:ext>
                </a:extLst>
              </p:cNvPr>
              <p:cNvSpPr txBox="1"/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B836A-7727-4AB0-ADF1-D5E03C5A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3" y="5626469"/>
                <a:ext cx="4362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02889-B4FC-CBA2-0B28-14D0630E667B}"/>
                  </a:ext>
                </a:extLst>
              </p:cNvPr>
              <p:cNvSpPr txBox="1"/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B4F5D5-2913-0D0A-06D7-D04D74F27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90" y="1618942"/>
                <a:ext cx="483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190062-FAF4-09FF-A402-0A79B9FBE9F8}"/>
                  </a:ext>
                </a:extLst>
              </p:cNvPr>
              <p:cNvSpPr txBox="1"/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AE947-F6A9-3728-C3CA-2E512587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968" y="1618942"/>
                <a:ext cx="483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DE504-AC5B-C3CA-FA26-3F2A3976EC92}"/>
                  </a:ext>
                </a:extLst>
              </p:cNvPr>
              <p:cNvSpPr txBox="1"/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de-DE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498469-86D7-4253-27C0-6F2525FA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46" y="1615359"/>
                <a:ext cx="483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45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B1B1-58BF-3FE5-3BE0-5D03D16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B368B6-8009-A42B-AB5C-F195648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4DD2701-14F5-8CA4-317F-2EBCC65BD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06DED2-FEC9-63C3-E8F0-90E454C32FFF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E620F2-5CE2-636B-A3BE-161744448D1E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5C170-E572-6FE8-F20C-CE7A571A3F3E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71E2D2-71D8-539E-F29D-AE6021A1B611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27C13-CC36-C866-AA2F-6099C8ED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5B924-96DD-0754-F836-E25B6CC8F4E6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90BC6-EC50-0517-3979-DDCF355D9112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F3B6C7-978A-9372-56E6-31D36566ACEE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259D7-8422-938C-A8F6-61004FAA9C38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DAA5C-A6D6-6C40-3891-6815E531BDC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D8485-8277-BF1A-3315-DDD5334117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2FF7E-4881-BE34-F7E4-24276E099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2FD3D8-F58D-59D7-4A50-5C33AA8E42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812FA7-F0AA-5372-D52C-D891B9D3C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3249F-950E-C0FE-0772-EE889CE7804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61922-50F7-3BBC-E1CD-2F0A5B003CF3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978482-8588-51FC-8D77-51812D9EDC8D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71B07-9A44-A0E9-7A25-A65C9A4A02F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1C26FA-D10A-824D-3301-27FE1694792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CE72B7-3F03-886B-FF3B-B502D57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018CF-0431-C10A-AD4D-21B7F4FC601C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0212EC-46A3-E950-9FE9-DE3BF93A52FD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B6DABA-06AE-4873-0CBD-24C7695C98D7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0EC78-9159-FE61-9C64-F418942F93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21092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F652B-2678-9556-B696-09577921D5B8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1F0E-9238-B9E7-DB31-55DD8E7B0469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F7B53D2-D22B-C143-E0C8-B555CE2456FE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DC1087-7133-A818-5DD5-DAC3A68E61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DC64-2C34-1D62-4F55-3F32E129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7501F-9B4F-565D-1C67-A10E796A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F7C483C-1222-7513-6CE5-C82259ED8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8861D4-BE5A-046A-D736-72A2BD70CACD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CEB93A-5085-D03C-CA84-284A1E3D94F4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CC30-E660-5144-6511-8AE4CC97CA01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35C5C0-1897-8B08-2394-686A75A12529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61E6-AE2D-4641-ECC2-23169202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2C38-6D86-5849-A8C8-E5F659812AA8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A0322-0738-8357-1E9E-8427C9893819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9BED1-634B-5120-AA1B-57611793F27A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7D300A-43E1-224B-E266-A131E01C2DE2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28591-20B0-8C19-21CE-D37589CB4B74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A11ACE-8062-FA58-5824-02455304FE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49EDA-9DA4-B837-CFE3-F75BB6EE05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64F50-7EA0-2AED-5782-5C38A6F15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ABCFFD-E17B-680A-FFD5-EB9CAFC94D8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AEEDE-8F65-04EE-1AB9-93A428E1D2CD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4760B-C5E8-DF67-FE33-161D11CD2360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DCBA7-5C06-7363-7F5D-85A55F0B1947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28689-FBAD-B4B7-F4D7-0B97A42E377E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BBF124-CC0E-2D61-0082-1280A72E9D42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05AD06-68C2-08FD-6959-FAC70F8F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E2DA14-8A4E-E58D-956A-CB2AF12DDEF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C88BB7-534C-1F30-DDF4-DB5F292C879A}"/>
              </a:ext>
            </a:extLst>
          </p:cNvPr>
          <p:cNvSpPr/>
          <p:nvPr/>
        </p:nvSpPr>
        <p:spPr bwMode="auto">
          <a:xfrm>
            <a:off x="4010027" y="1320152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FCDD5AB-2811-FA1A-E334-11A651D5CC6B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CC1B2-EE4F-B4F0-70B9-50DAABF9BE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8607" y="2330045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E5451-BB8B-2A2D-9942-313435FFA76C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662137"/>
            <a:ext cx="1248974" cy="103483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086E1A-E0C0-C255-75EF-79A695362173}"/>
              </a:ext>
            </a:extLst>
          </p:cNvPr>
          <p:cNvCxnSpPr>
            <a:cxnSpLocks/>
            <a:stCxn id="5" idx="0"/>
            <a:endCxn id="24" idx="6"/>
          </p:cNvCxnSpPr>
          <p:nvPr/>
        </p:nvCxnSpPr>
        <p:spPr bwMode="auto">
          <a:xfrm flipH="1" flipV="1">
            <a:off x="5378791" y="1662137"/>
            <a:ext cx="956374" cy="294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562F0E-3729-7B40-A5F6-920BFFD62331}"/>
              </a:ext>
            </a:extLst>
          </p:cNvPr>
          <p:cNvSpPr/>
          <p:nvPr/>
        </p:nvSpPr>
        <p:spPr bwMode="auto">
          <a:xfrm rot="16200000">
            <a:off x="6573358" y="1382033"/>
            <a:ext cx="89711" cy="566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E498A-F5EA-3780-7AB1-2FAC39D889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18214" y="1781947"/>
            <a:ext cx="0" cy="18114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3" name="Picture 2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1BB8FFE2-7E50-63FB-BB5A-C2928AA04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" y="2275091"/>
            <a:ext cx="4744440" cy="3740400"/>
          </a:xfrm>
          <a:prstGeom prst="rect">
            <a:avLst/>
          </a:prstGeom>
        </p:spPr>
      </p:pic>
      <p:pic>
        <p:nvPicPr>
          <p:cNvPr id="6" name="Picture 5" descr="A diagram of a hexagon with numbers and letters&#10;&#10;Description automatically generated">
            <a:extLst>
              <a:ext uri="{FF2B5EF4-FFF2-40B4-BE49-F238E27FC236}">
                <a16:creationId xmlns:a16="http://schemas.microsoft.com/office/drawing/2014/main" id="{C610D0AF-B0E7-1044-3125-5424BC0AA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275091"/>
            <a:ext cx="4018724" cy="374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03F75F-F0DD-41F2-2D20-9629EAC5E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449" y="155079"/>
            <a:ext cx="3214910" cy="22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F0319D-D817-CE4B-D4A0-15C304CCF4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21A83E-3572-F7BC-4A35-E0649FFE3DE5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9634DD-AEA1-68AD-58FF-4FB7A629A8AD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524A0A-07E5-7A0C-C190-B08FE319E08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9277-1A2E-BE29-DEFE-74C350FD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B2A72-E325-3A67-82AA-C87E39CB2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5FB2EF-D1AB-FBB9-AB92-7321A5358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sz="2400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67AFC-871B-7F86-4966-B6B65A0D324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84C1FF-F5ED-BB1D-E0A1-7ABB3939A992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BDB42-871C-C177-6C62-B21D3F6EBDEA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F69F1-9E91-2431-FF15-FC7986CF67DC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E3D69-2F95-9A06-37BD-352197A637C2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E00BEA-AEAC-8B95-98B2-12FA74851F7E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chemeClr val="dk1">
                <a:shade val="95000"/>
                <a:satMod val="105000"/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19B8C-94BE-C309-FB66-14752DF810E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A2D65-5DB0-28F9-DF84-E4A9C8D1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ACAB-F4C6-8C32-18A7-1BAAAF51E630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7A8D2-D392-CC6B-8D54-5755B8CBDE1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870F95-8438-5CFD-F368-795DBF93CF6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B4513B-8C0D-C4FC-01F1-E2EF674E7F34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6F19C4-E384-56FD-71E9-859A4349BBB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31B39-C4BA-F109-F54E-2092EB728747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962F0-4F6C-D5E7-9F46-18E1870A4C68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2E2BEB-7E8D-D3F9-F5BB-A9519A4AD1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BC240-C488-C903-A6A8-36E769C0E8C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B31FC6-09CD-0204-0632-8C8FD2BA383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6390DE-977B-8F29-D880-2C346447931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D7D39C-9427-5A22-27C8-F9819120E5EA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05EDA0-3083-56B3-EF93-E4F520FE0E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4769D8-5AE8-3DB2-028B-C78AE624E8E6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34F31-8BC2-9A8B-3099-162ADA58A3F5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7BF052-3BC5-3FE4-4C77-A18F760DC9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4741729" y="2025198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6585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DC620-29B7-0AFD-73FD-0F014400F1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612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E82023C-9864-9357-AA98-892AE21184BB}"/>
              </a:ext>
            </a:extLst>
          </p:cNvPr>
          <p:cNvSpPr/>
          <p:nvPr/>
        </p:nvSpPr>
        <p:spPr bwMode="auto">
          <a:xfrm rot="16200000">
            <a:off x="5426755" y="203162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9756BD-342C-225D-7766-7BE7349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37D49-60E7-7C4D-B65E-6822E3D19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339D2CD-D555-7331-ACB3-045C52946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A79636-E149-A9F1-79CF-E9C9CA44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97" y="3478905"/>
            <a:ext cx="1224170" cy="1198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F71874-0A04-6168-C865-52322C40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0" y="2108997"/>
            <a:ext cx="1224170" cy="1224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BAA3F-30E1-565B-CB32-1318208E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14" y="4823486"/>
            <a:ext cx="1244253" cy="1198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E08275-7F2E-B034-D053-9C2CF211A3DC}"/>
              </a:ext>
            </a:extLst>
          </p:cNvPr>
          <p:cNvSpPr txBox="1"/>
          <p:nvPr/>
        </p:nvSpPr>
        <p:spPr>
          <a:xfrm>
            <a:off x="5834476" y="3774358"/>
            <a:ext cx="2095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D60D-9718-9E4D-BE54-26290DF590A3}"/>
              </a:ext>
            </a:extLst>
          </p:cNvPr>
          <p:cNvSpPr txBox="1"/>
          <p:nvPr/>
        </p:nvSpPr>
        <p:spPr>
          <a:xfrm>
            <a:off x="5721465" y="2459472"/>
            <a:ext cx="2133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group of people on the</a:t>
            </a:r>
          </a:p>
          <a:p>
            <a:r>
              <a:rPr lang="en-US" dirty="0">
                <a:solidFill>
                  <a:schemeClr val="tx1"/>
                </a:solidFill>
              </a:rPr>
              <a:t>the beach flying kites.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D31015-FF03-6AD8-95EC-05BF0B179549}"/>
              </a:ext>
            </a:extLst>
          </p:cNvPr>
          <p:cNvSpPr txBox="1"/>
          <p:nvPr/>
        </p:nvSpPr>
        <p:spPr>
          <a:xfrm>
            <a:off x="5909017" y="5173960"/>
            <a:ext cx="1946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small boat in a large</a:t>
            </a:r>
          </a:p>
          <a:p>
            <a:r>
              <a:rPr lang="en-US" dirty="0">
                <a:solidFill>
                  <a:schemeClr val="tx1"/>
                </a:solidFill>
              </a:rPr>
              <a:t>body of water.</a:t>
            </a:r>
          </a:p>
        </p:txBody>
      </p:sp>
    </p:spTree>
    <p:extLst>
      <p:ext uri="{BB962C8B-B14F-4D97-AF65-F5344CB8AC3E}">
        <p14:creationId xmlns:p14="http://schemas.microsoft.com/office/powerpoint/2010/main" val="144323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Independent of pretrained multimodal components</a:t>
            </a:r>
          </a:p>
          <a:p>
            <a:pPr lvl="2"/>
            <a:r>
              <a:rPr lang="en-US" kern="0" dirty="0"/>
              <a:t>Cheaper &amp; smaller than existing VL models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846" y="456456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563597" y="47293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3993773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70" y="4729380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75" y="5210495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9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i="1" dirty="0"/>
              <a:t>S</a:t>
            </a:r>
            <a:r>
              <a:rPr lang="de-DE" sz="2400" b="0" i="1" dirty="0"/>
              <a:t>elf</a:t>
            </a:r>
            <a:r>
              <a:rPr lang="de-DE" sz="2400" i="1" dirty="0"/>
              <a:t>-</a:t>
            </a:r>
            <a:r>
              <a:rPr lang="de-DE" sz="2400" i="1" dirty="0" err="1"/>
              <a:t>S</a:t>
            </a:r>
            <a:r>
              <a:rPr lang="de-DE" sz="2400" b="0" i="1" dirty="0" err="1"/>
              <a:t>upervised</a:t>
            </a:r>
            <a:r>
              <a:rPr lang="de-DE" sz="2400" b="0" i="1" dirty="0"/>
              <a:t> </a:t>
            </a:r>
            <a:r>
              <a:rPr lang="de-DE" sz="2400" i="1" dirty="0"/>
              <a:t>M</a:t>
            </a:r>
            <a:r>
              <a:rPr lang="de-DE" sz="2400" b="0" i="1" dirty="0"/>
              <a:t>ultimodal </a:t>
            </a:r>
            <a:r>
              <a:rPr lang="de-DE" sz="2400" i="1" dirty="0"/>
              <a:t>K</a:t>
            </a:r>
            <a:r>
              <a:rPr lang="de-DE" sz="2400" b="0" i="1" dirty="0"/>
              <a:t>nowledge </a:t>
            </a:r>
            <a:r>
              <a:rPr lang="de-DE" sz="2400" i="1" dirty="0" err="1"/>
              <a:t>E</a:t>
            </a:r>
            <a:r>
              <a:rPr lang="de-DE" sz="2400" b="0" i="1" dirty="0" err="1"/>
              <a:t>xtraction</a:t>
            </a:r>
            <a:r>
              <a:rPr lang="de-DE" sz="2400" b="0" i="1" dirty="0"/>
              <a:t> (S-SMKE)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748CFB6-8038-D53B-5293-E3D80008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67693" y="3227335"/>
            <a:ext cx="3458321" cy="17036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599063" y="2269215"/>
            <a:ext cx="0" cy="4032560"/>
          </a:xfrm>
          <a:prstGeom prst="line">
            <a:avLst/>
          </a:prstGeom>
          <a:ln w="127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1D38E-D521-D097-C0EC-EF75F49B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30" y="4021778"/>
            <a:ext cx="2786339" cy="527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E778A1-A07A-1CCD-81C8-23116716F8E7}"/>
              </a:ext>
            </a:extLst>
          </p:cNvPr>
          <p:cNvSpPr txBox="1"/>
          <p:nvPr/>
        </p:nvSpPr>
        <p:spPr>
          <a:xfrm>
            <a:off x="1037671" y="211532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Contrastive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4A64F-021B-CAB1-A138-8450C0605C68}"/>
              </a:ext>
            </a:extLst>
          </p:cNvPr>
          <p:cNvSpPr txBox="1"/>
          <p:nvPr/>
        </p:nvSpPr>
        <p:spPr>
          <a:xfrm>
            <a:off x="4478515" y="2115325"/>
            <a:ext cx="173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Pretrained Modules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9708B-8691-854F-93FF-282D86029EB1}"/>
              </a:ext>
            </a:extLst>
          </p:cNvPr>
          <p:cNvSpPr txBox="1"/>
          <p:nvPr/>
        </p:nvSpPr>
        <p:spPr>
          <a:xfrm>
            <a:off x="7977977" y="211226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Distillation</a:t>
            </a:r>
          </a:p>
          <a:p>
            <a:r>
              <a:rPr lang="en-US" dirty="0">
                <a:solidFill>
                  <a:schemeClr val="tx1"/>
                </a:solidFill>
              </a:rPr>
              <a:t>(guidance)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A1120-74F2-6B11-6749-C9B43F01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6" y="3294226"/>
            <a:ext cx="2637011" cy="1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FD123-62F2-089A-7E2B-BF26758F26B6}"/>
              </a:ext>
            </a:extLst>
          </p:cNvPr>
          <p:cNvSpPr/>
          <p:nvPr/>
        </p:nvSpPr>
        <p:spPr bwMode="auto">
          <a:xfrm>
            <a:off x="-38793" y="4058215"/>
            <a:ext cx="306000" cy="9984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2118</Words>
  <Application>Microsoft Macintosh PowerPoint</Application>
  <PresentationFormat>Custom</PresentationFormat>
  <Paragraphs>469</Paragraphs>
  <Slides>38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.SF NS</vt:lpstr>
      <vt:lpstr>Arial</vt:lpstr>
      <vt:lpstr>Cambria Math</vt:lpstr>
      <vt:lpstr>Courier New</vt:lpstr>
      <vt:lpstr>Helvetica Neue</vt:lpstr>
      <vt:lpstr>Times New Roman</vt:lpstr>
      <vt:lpstr>Wingdings</vt:lpstr>
      <vt:lpstr>Standarddesign</vt:lpstr>
      <vt:lpstr>Leveraging Pretrained Unimodal Models for Efficient Vision-Language Pretraining</vt:lpstr>
      <vt:lpstr>Motivation</vt:lpstr>
      <vt:lpstr>Motivation</vt:lpstr>
      <vt:lpstr>Motivation Vision-Language Models</vt:lpstr>
      <vt:lpstr>Motivation Vision-Language Models</vt:lpstr>
      <vt:lpstr>Motivation Vision-Language Models</vt:lpstr>
      <vt:lpstr>Motivation Existing Vision-Language Models</vt:lpstr>
      <vt:lpstr>Research Objective (Contributions)</vt:lpstr>
      <vt:lpstr>Method Self-Supervised Multimodal Knowledge Extraction (S-SMKE)</vt:lpstr>
      <vt:lpstr>Method Contrastive Loss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Results Image-Text Retrieval</vt:lpstr>
      <vt:lpstr>Results Image-Text Retrieval</vt:lpstr>
      <vt:lpstr>Results Image-Text Retrieval</vt:lpstr>
      <vt:lpstr>Results Image-Text Retrieval</vt:lpstr>
      <vt:lpstr>Limitations Visual Reasoning – NLVR2</vt:lpstr>
      <vt:lpstr>Limitations Visual Reasoning – NLVR2</vt:lpstr>
      <vt:lpstr>Limitations Visual Reasoning – NLVR2</vt:lpstr>
      <vt:lpstr>Conclusion Research Objectives</vt:lpstr>
      <vt:lpstr>Conclusion Research Objectives</vt:lpstr>
      <vt:lpstr>Thank you for your attention!</vt:lpstr>
      <vt:lpstr>Literature</vt:lpstr>
      <vt:lpstr>Literature</vt:lpstr>
      <vt:lpstr>Conclusion Vision-Language Landscape</vt:lpstr>
      <vt:lpstr>Conclusion Bachelor vs. Master‘s thesis</vt:lpstr>
      <vt:lpstr>Method Contrastive Loss</vt:lpstr>
      <vt:lpstr>Method Knowledge Distillation</vt:lpstr>
      <vt:lpstr>Method Knowledge Distillation</vt:lpstr>
      <vt:lpstr>Limitations Unimodal Performance</vt:lpstr>
      <vt:lpstr>Limitations Unimodal Performance – Future work</vt:lpstr>
      <vt:lpstr>Limitations Unimodal Performance – Future work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209</cp:revision>
  <dcterms:created xsi:type="dcterms:W3CDTF">2012-10-15T09:49:53Z</dcterms:created>
  <dcterms:modified xsi:type="dcterms:W3CDTF">2024-10-21T21:29:32Z</dcterms:modified>
</cp:coreProperties>
</file>